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46"/>
  </p:notesMasterIdLst>
  <p:handoutMasterIdLst>
    <p:handoutMasterId r:id="rId47"/>
  </p:handoutMasterIdLst>
  <p:sldIdLst>
    <p:sldId id="511" r:id="rId2"/>
    <p:sldId id="885" r:id="rId3"/>
    <p:sldId id="886" r:id="rId4"/>
    <p:sldId id="888" r:id="rId5"/>
    <p:sldId id="889" r:id="rId6"/>
    <p:sldId id="890" r:id="rId7"/>
    <p:sldId id="891" r:id="rId8"/>
    <p:sldId id="884" r:id="rId9"/>
    <p:sldId id="863" r:id="rId10"/>
    <p:sldId id="876" r:id="rId11"/>
    <p:sldId id="877" r:id="rId12"/>
    <p:sldId id="878" r:id="rId13"/>
    <p:sldId id="879" r:id="rId14"/>
    <p:sldId id="880" r:id="rId15"/>
    <p:sldId id="881" r:id="rId16"/>
    <p:sldId id="882" r:id="rId17"/>
    <p:sldId id="883" r:id="rId18"/>
    <p:sldId id="903" r:id="rId19"/>
    <p:sldId id="907" r:id="rId20"/>
    <p:sldId id="908" r:id="rId21"/>
    <p:sldId id="906" r:id="rId22"/>
    <p:sldId id="910" r:id="rId23"/>
    <p:sldId id="912" r:id="rId24"/>
    <p:sldId id="909" r:id="rId25"/>
    <p:sldId id="904" r:id="rId26"/>
    <p:sldId id="913" r:id="rId27"/>
    <p:sldId id="914" r:id="rId28"/>
    <p:sldId id="915" r:id="rId29"/>
    <p:sldId id="916" r:id="rId30"/>
    <p:sldId id="917" r:id="rId31"/>
    <p:sldId id="892" r:id="rId32"/>
    <p:sldId id="893" r:id="rId33"/>
    <p:sldId id="895" r:id="rId34"/>
    <p:sldId id="894" r:id="rId35"/>
    <p:sldId id="896" r:id="rId36"/>
    <p:sldId id="898" r:id="rId37"/>
    <p:sldId id="899" r:id="rId38"/>
    <p:sldId id="900" r:id="rId39"/>
    <p:sldId id="901" r:id="rId40"/>
    <p:sldId id="902" r:id="rId41"/>
    <p:sldId id="869" r:id="rId42"/>
    <p:sldId id="871" r:id="rId43"/>
    <p:sldId id="872" r:id="rId44"/>
    <p:sldId id="897" r:id="rId45"/>
  </p:sldIdLst>
  <p:sldSz cx="9144000" cy="6858000" type="screen4x3"/>
  <p:notesSz cx="6858000" cy="9107488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765"/>
    <a:srgbClr val="000000"/>
    <a:srgbClr val="008080"/>
    <a:srgbClr val="12054B"/>
    <a:srgbClr val="260B99"/>
    <a:srgbClr val="000058"/>
    <a:srgbClr val="88D2EA"/>
    <a:srgbClr val="BBE6F3"/>
    <a:srgbClr val="8FDCFF"/>
    <a:srgbClr val="360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83372" autoAdjust="0"/>
  </p:normalViewPr>
  <p:slideViewPr>
    <p:cSldViewPr snapToGrid="0" snapToObjects="1">
      <p:cViewPr>
        <p:scale>
          <a:sx n="100" d="100"/>
          <a:sy n="100" d="100"/>
        </p:scale>
        <p:origin x="-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2010" y="-102"/>
      </p:cViewPr>
      <p:guideLst>
        <p:guide orient="horz" pos="286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115050" y="8434388"/>
            <a:ext cx="4381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5563" y="8605838"/>
            <a:ext cx="25622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51" tIns="49129" rIns="93651" bIns="49129">
            <a:spAutoFit/>
          </a:bodyPr>
          <a:lstStyle/>
          <a:p>
            <a:pPr algn="l" defTabSz="598488">
              <a:lnSpc>
                <a:spcPct val="100000"/>
              </a:lnSpc>
              <a:tabLst>
                <a:tab pos="2338388" algn="l"/>
                <a:tab pos="4727575" algn="l"/>
              </a:tabLst>
              <a:defRPr/>
            </a:pPr>
            <a:r>
              <a:rPr lang="en-US" sz="800" b="0">
                <a:solidFill>
                  <a:schemeClr val="tx1"/>
                </a:solidFill>
              </a:rPr>
              <a:t>© 2008 Cisco Systems, Inc. All rights reserved.</a:t>
            </a:r>
          </a:p>
          <a:p>
            <a:pPr algn="l" defTabSz="598488">
              <a:lnSpc>
                <a:spcPct val="100000"/>
              </a:lnSpc>
              <a:tabLst>
                <a:tab pos="2338388" algn="l"/>
                <a:tab pos="4727575" algn="l"/>
              </a:tabLst>
              <a:defRPr/>
            </a:pPr>
            <a:r>
              <a:rPr lang="en-US" sz="800" b="0">
                <a:solidFill>
                  <a:schemeClr val="tx1"/>
                </a:solidFill>
              </a:rPr>
              <a:t>Presentation_ID.scr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49225" y="8620125"/>
            <a:ext cx="650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800725" y="8504238"/>
            <a:ext cx="7937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423" tIns="0" rIns="18423" bIns="0" anchor="b"/>
          <a:lstStyle/>
          <a:p>
            <a:pPr algn="r" defTabSz="884238">
              <a:lnSpc>
                <a:spcPct val="100000"/>
              </a:lnSpc>
              <a:defRPr/>
            </a:pPr>
            <a:fld id="{98C8B38F-4E70-4D6F-9B6F-AEE76CE4977C}" type="slidenum">
              <a:rPr lang="en-US" sz="800" b="0">
                <a:solidFill>
                  <a:schemeClr val="tx1"/>
                </a:solidFill>
              </a:rPr>
              <a:pPr algn="r" defTabSz="884238">
                <a:lnSpc>
                  <a:spcPct val="100000"/>
                </a:lnSpc>
                <a:defRPr/>
              </a:pPr>
              <a:t>‹#›</a:t>
            </a:fld>
            <a:endParaRPr lang="en-US" sz="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80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5050" y="8434388"/>
            <a:ext cx="4381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605838"/>
            <a:ext cx="25622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51" tIns="49129" rIns="93651" bIns="49129">
            <a:spAutoFit/>
          </a:bodyPr>
          <a:lstStyle/>
          <a:p>
            <a:pPr algn="l" defTabSz="598488">
              <a:lnSpc>
                <a:spcPct val="100000"/>
              </a:lnSpc>
              <a:tabLst>
                <a:tab pos="2338388" algn="l"/>
                <a:tab pos="4727575" algn="l"/>
              </a:tabLst>
              <a:defRPr/>
            </a:pPr>
            <a:r>
              <a:rPr lang="en-US" sz="800" b="0">
                <a:solidFill>
                  <a:schemeClr val="tx1"/>
                </a:solidFill>
              </a:rPr>
              <a:t>© 2008 Cisco Systems, Inc. All rights reserved.</a:t>
            </a:r>
          </a:p>
          <a:p>
            <a:pPr algn="l" defTabSz="598488">
              <a:lnSpc>
                <a:spcPct val="100000"/>
              </a:lnSpc>
              <a:tabLst>
                <a:tab pos="2338388" algn="l"/>
                <a:tab pos="4727575" algn="l"/>
              </a:tabLst>
              <a:defRPr/>
            </a:pPr>
            <a:r>
              <a:rPr lang="en-US" sz="800" b="0">
                <a:solidFill>
                  <a:schemeClr val="tx1"/>
                </a:solidFill>
              </a:rPr>
              <a:t>Presentation_ID.scr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620125"/>
            <a:ext cx="650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8504238"/>
            <a:ext cx="7937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23" tIns="0" rIns="18423" bIns="0" numCol="1" anchor="b" anchorCtr="0" compatLnSpc="1">
            <a:prstTxWarp prst="textNoShape">
              <a:avLst/>
            </a:prstTxWarp>
          </a:bodyPr>
          <a:lstStyle>
            <a:lvl1pPr algn="r" defTabSz="884238">
              <a:lnSpc>
                <a:spcPct val="100000"/>
              </a:lnSpc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4EA34B-67DD-437F-B86E-9AF176FB6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134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5400" y="573088"/>
            <a:ext cx="4322763" cy="324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0888" y="4289425"/>
            <a:ext cx="5351462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1" tIns="49129" rIns="93651" bIns="49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8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A00D1-20B3-46AA-8D6C-456D8302236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289425"/>
            <a:ext cx="5988050" cy="4167188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Your switch may or may not automatically initialize</a:t>
            </a:r>
            <a:r>
              <a:rPr lang="en-US" i="1" baseline="0" dirty="0" smtClean="0"/>
              <a:t> flash when powering up.  If you get the ‘unable to stat flash’ message, you will need to initialize flash.  There will be a ‘reminder’ displayed showing the ‘</a:t>
            </a:r>
            <a:r>
              <a:rPr lang="en-US" i="1" baseline="0" dirty="0" err="1" smtClean="0"/>
              <a:t>flash_init</a:t>
            </a:r>
            <a:r>
              <a:rPr lang="en-US" i="1" baseline="0" dirty="0" smtClean="0"/>
              <a:t>’ command.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46227-01B4-4B46-8991-2DB8BED771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If the switch is still running – DO NOT power</a:t>
            </a:r>
            <a:r>
              <a:rPr lang="en-US" i="1" baseline="0" dirty="0" smtClean="0"/>
              <a:t> it off!  TFTP can be used as illustrated earlier.</a:t>
            </a:r>
          </a:p>
          <a:p>
            <a:pPr>
              <a:buNone/>
            </a:pPr>
            <a:endParaRPr lang="en-US" i="1" baseline="0" dirty="0" smtClean="0"/>
          </a:p>
          <a:p>
            <a:pPr>
              <a:buNone/>
            </a:pPr>
            <a:r>
              <a:rPr lang="en-US" i="1" baseline="0" dirty="0" smtClean="0"/>
              <a:t>The ‘erase flash:’ command may have been issued in error – it can and does happen.</a:t>
            </a:r>
          </a:p>
          <a:p>
            <a:pPr>
              <a:buNone/>
            </a:pPr>
            <a:endParaRPr lang="en-US" i="1" baseline="0" dirty="0" smtClean="0"/>
          </a:p>
          <a:p>
            <a:pPr>
              <a:buNone/>
            </a:pPr>
            <a:r>
              <a:rPr lang="en-US" i="1" baseline="0" dirty="0" smtClean="0"/>
              <a:t>If the switch was then powered off, this is the result when it is next powered on.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EA34B-67DD-437F-B86E-9AF176FB6C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8578850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520825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20825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5638" y="1520825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20825"/>
            <a:ext cx="3894138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Sans ExtraLight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338"/>
          <p:cNvSpPr>
            <a:spLocks noChangeArrowheads="1"/>
          </p:cNvSpPr>
          <p:nvPr userDrawn="1"/>
        </p:nvSpPr>
        <p:spPr bwMode="auto">
          <a:xfrm>
            <a:off x="8626102" y="6626225"/>
            <a:ext cx="290886" cy="206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9466399-F591-40A3-BF53-5111C08C9A47}" type="slidenum">
              <a:rPr lang="en-US" sz="800" b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8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  <p:sp>
        <p:nvSpPr>
          <p:cNvPr id="13" name="Rectangle 345"/>
          <p:cNvSpPr>
            <a:spLocks noChangeArrowheads="1"/>
          </p:cNvSpPr>
          <p:nvPr userDrawn="1"/>
        </p:nvSpPr>
        <p:spPr bwMode="auto">
          <a:xfrm>
            <a:off x="3196450" y="6629400"/>
            <a:ext cx="3341401" cy="20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ctr" defTabSz="814388">
              <a:lnSpc>
                <a:spcPct val="100000"/>
              </a:lnSpc>
              <a:defRPr/>
            </a:pP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©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2012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Cisco Systems, Inc. All rights reserved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. Cisco confidential.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  <p:sp>
        <p:nvSpPr>
          <p:cNvPr id="15" name="Rectangle 346"/>
          <p:cNvSpPr>
            <a:spLocks noChangeArrowheads="1"/>
          </p:cNvSpPr>
          <p:nvPr userDrawn="1"/>
        </p:nvSpPr>
        <p:spPr bwMode="auto">
          <a:xfrm>
            <a:off x="76200" y="6629400"/>
            <a:ext cx="2209800" cy="20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Cisco </a:t>
            </a:r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Networking</a:t>
            </a:r>
            <a:r>
              <a:rPr lang="en-US" sz="800" b="0" baseline="0" dirty="0" smtClean="0">
                <a:solidFill>
                  <a:schemeClr val="bg1">
                    <a:lumMod val="65000"/>
                  </a:schemeClr>
                </a:solidFill>
                <a:latin typeface="CiscoSans" pitchFamily="34" charset="0"/>
              </a:rPr>
              <a:t> Academy, US/Canada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CiscoSans" pitchFamily="34" charset="0"/>
            </a:endParaRPr>
          </a:p>
        </p:txBody>
      </p:sp>
      <p:pic>
        <p:nvPicPr>
          <p:cNvPr id="9" name="Picture 8" descr="acad-conf-ppt-bar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338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12" r:id="rId9"/>
    <p:sldLayoutId id="2147483713" r:id="rId10"/>
    <p:sldLayoutId id="2147483714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43" r:id="rId1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600" b="0" kern="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1pPr>
      <a:lvl2pPr marL="396875" indent="-168275" algn="l" defTabSz="914400" rtl="0" eaLnBrk="1" latinLnBrk="0" hangingPunct="1">
        <a:lnSpc>
          <a:spcPct val="100000"/>
        </a:lnSpc>
        <a:spcBef>
          <a:spcPts val="840"/>
        </a:spcBef>
        <a:buClr>
          <a:schemeClr val="tx2"/>
        </a:buClr>
        <a:buFont typeface="Arial" pitchFamily="34" charset="0"/>
        <a:buChar char="•"/>
        <a:defRPr lang="en-US" sz="18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2pPr>
      <a:lvl3pPr marL="576263" indent="-177800" algn="l" defTabSz="914400" rtl="0" eaLnBrk="1" latinLnBrk="0" hangingPunct="1">
        <a:lnSpc>
          <a:spcPct val="100000"/>
        </a:lnSpc>
        <a:spcBef>
          <a:spcPts val="840"/>
        </a:spcBef>
        <a:buFont typeface="Arial" pitchFamily="34" charset="0"/>
        <a:buChar char="•"/>
        <a:defRPr lang="en-US" sz="16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3pPr>
      <a:lvl4pPr marL="688975" indent="-112713" algn="l" defTabSz="914400" rtl="0" eaLnBrk="1" latinLnBrk="0" hangingPunct="1">
        <a:lnSpc>
          <a:spcPct val="100000"/>
        </a:lnSpc>
        <a:spcBef>
          <a:spcPts val="840"/>
        </a:spcBef>
        <a:buFont typeface="Arial" pitchFamily="34" charset="0"/>
        <a:buChar char="•"/>
        <a:defRPr lang="en-US" sz="1400" kern="1200" dirty="0" smtClean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4pPr>
      <a:lvl5pPr marL="801688" indent="-115888" algn="l" defTabSz="914400" rtl="0" eaLnBrk="1" latinLnBrk="0" hangingPunct="1">
        <a:lnSpc>
          <a:spcPct val="100000"/>
        </a:lnSpc>
        <a:spcBef>
          <a:spcPts val="840"/>
        </a:spcBef>
        <a:buFont typeface="Arial" pitchFamily="34" charset="0"/>
        <a:buChar char="•"/>
        <a:defRPr lang="en-US" sz="1400" kern="1200" dirty="0">
          <a:solidFill>
            <a:srgbClr val="54656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adConfTemplatePPT-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09"/>
          <p:cNvSpPr txBox="1">
            <a:spLocks noChangeArrowheads="1"/>
          </p:cNvSpPr>
          <p:nvPr/>
        </p:nvSpPr>
        <p:spPr bwMode="white">
          <a:xfrm>
            <a:off x="2362200" y="1376737"/>
            <a:ext cx="6401657" cy="3770620"/>
          </a:xfrm>
          <a:prstGeom prst="rect">
            <a:avLst/>
          </a:prstGeo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pPr lvl="0" algn="l" defTabSz="814388">
              <a:lnSpc>
                <a:spcPct val="100000"/>
              </a:lnSpc>
              <a:defRPr/>
            </a:pPr>
            <a:endParaRPr lang="en-US" sz="1200" kern="0" dirty="0" smtClean="0">
              <a:solidFill>
                <a:srgbClr val="008080"/>
              </a:solidFill>
            </a:endParaRPr>
          </a:p>
          <a:p>
            <a:pPr lvl="0" algn="l" defTabSz="814388">
              <a:lnSpc>
                <a:spcPct val="100000"/>
              </a:lnSpc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Managing IOS - Routers and Switches</a:t>
            </a:r>
            <a:endParaRPr lang="en-US" sz="4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defTabSz="814388">
              <a:lnSpc>
                <a:spcPct val="100000"/>
              </a:lnSpc>
              <a:defRPr/>
            </a:pPr>
            <a:endParaRPr lang="en-US" sz="900" kern="0" dirty="0" smtClean="0">
              <a:solidFill>
                <a:schemeClr val="bg1"/>
              </a:solidFill>
            </a:endParaRPr>
          </a:p>
          <a:p>
            <a:pPr algn="l" defTabSz="814388">
              <a:lnSpc>
                <a:spcPct val="100000"/>
              </a:lnSpc>
              <a:defRPr/>
            </a:pPr>
            <a:endParaRPr lang="en-US" sz="18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defTabSz="814388">
              <a:lnSpc>
                <a:spcPct val="100000"/>
              </a:lnSpc>
              <a:defRPr/>
            </a:pPr>
            <a:r>
              <a:rPr lang="en-US" sz="1600" b="1" kern="0" dirty="0" smtClean="0">
                <a:solidFill>
                  <a:srgbClr val="000000"/>
                </a:solidFill>
              </a:rPr>
              <a:t>Speaker Name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Job title 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Organization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Patience! We can fix it - slowly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088" y="1876424"/>
            <a:ext cx="3589201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00099" y="1752599"/>
            <a:ext cx="37433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You may not be able to ‘see’ the flash memory on the switch.</a:t>
            </a: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If not, initialize flash using the ‘</a:t>
            </a:r>
            <a:r>
              <a:rPr lang="en-US" i="1" dirty="0" err="1" smtClean="0">
                <a:solidFill>
                  <a:srgbClr val="002060"/>
                </a:solidFill>
              </a:rPr>
              <a:t>flash_init</a:t>
            </a:r>
            <a:r>
              <a:rPr lang="en-US" dirty="0" smtClean="0">
                <a:solidFill>
                  <a:srgbClr val="002060"/>
                </a:solidFill>
              </a:rPr>
              <a:t>’ command.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05275" y="2181227"/>
            <a:ext cx="1028700" cy="1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62325" y="2466976"/>
            <a:ext cx="1771650" cy="504826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33475" y="3733800"/>
            <a:ext cx="30765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190765"/>
                </a:solidFill>
              </a:rPr>
              <a:t>TFTP is not available.  We will actually transfer the IOS file through the Serial Port/Console Connection using ….. XMODEM!</a:t>
            </a:r>
            <a:endParaRPr lang="en-US" dirty="0">
              <a:solidFill>
                <a:srgbClr val="190765"/>
              </a:solidFill>
            </a:endParaRPr>
          </a:p>
        </p:txBody>
      </p:sp>
      <p:pic>
        <p:nvPicPr>
          <p:cNvPr id="2051" name="Picture 3" descr="C:\Documents and Settings\mkeller\Local Settings\Temporary Internet Files\Content.IE5\OZDX45BZ\MC9001974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243" y="3992295"/>
            <a:ext cx="1808592" cy="14560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No! Not the Modem – just the Protocol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43425" y="4267200"/>
            <a:ext cx="1028700" cy="1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24575" y="2151326"/>
            <a:ext cx="1019175" cy="728662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7725" y="1612047"/>
            <a:ext cx="4076700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Remember – the console connection is running at 9600 bits/sec.  Transferring a 9 Meg IOS at that rate will take a little over 2 hours.</a:t>
            </a:r>
          </a:p>
          <a:p>
            <a:endParaRPr lang="en-US" dirty="0" smtClean="0">
              <a:solidFill>
                <a:srgbClr val="190765"/>
              </a:solidFill>
            </a:endParaRPr>
          </a:p>
          <a:p>
            <a:endParaRPr lang="en-US" dirty="0" smtClean="0">
              <a:solidFill>
                <a:srgbClr val="190765"/>
              </a:solidFill>
            </a:endParaRPr>
          </a:p>
          <a:p>
            <a:endParaRPr lang="en-US" dirty="0" smtClean="0">
              <a:solidFill>
                <a:srgbClr val="190765"/>
              </a:solidFill>
            </a:endParaRPr>
          </a:p>
          <a:p>
            <a:endParaRPr lang="en-US" dirty="0" smtClean="0">
              <a:solidFill>
                <a:srgbClr val="190765"/>
              </a:solidFill>
            </a:endParaRPr>
          </a:p>
          <a:p>
            <a:r>
              <a:rPr lang="en-US" dirty="0" smtClean="0">
                <a:solidFill>
                  <a:srgbClr val="190765"/>
                </a:solidFill>
              </a:rPr>
              <a:t>We can speed this up by increasing the ‘BAUD’ rate on the switch.</a:t>
            </a:r>
          </a:p>
          <a:p>
            <a:r>
              <a:rPr lang="en-US" dirty="0" smtClean="0">
                <a:solidFill>
                  <a:srgbClr val="190765"/>
                </a:solidFill>
              </a:rPr>
              <a:t>This should bring it down to around 15 minutes.</a:t>
            </a:r>
            <a:endParaRPr lang="en-US" dirty="0">
              <a:solidFill>
                <a:srgbClr val="19076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3918115"/>
            <a:ext cx="30194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mkeller\Local Settings\Temporary Internet Files\Content.IE5\QF6P0BYJ\MP9002554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352" y="1432092"/>
            <a:ext cx="943546" cy="1447896"/>
          </a:xfrm>
          <a:prstGeom prst="rect">
            <a:avLst/>
          </a:prstGeom>
          <a:noFill/>
        </p:spPr>
      </p:pic>
      <p:pic>
        <p:nvPicPr>
          <p:cNvPr id="3076" name="Picture 4" descr="C:\Documents and Settings\mkeller\Local Settings\Temporary Internet Files\Content.IE5\WRSL0F0Z\MP90017861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900" y="2151326"/>
            <a:ext cx="969019" cy="145732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Adjust </a:t>
            </a:r>
            <a:r>
              <a:rPr lang="en-US" kern="0" spc="0" dirty="0" err="1" smtClean="0">
                <a:latin typeface="Arial" pitchFamily="34" charset="0"/>
                <a:cs typeface="Arial" pitchFamily="34" charset="0"/>
              </a:rPr>
              <a:t>Tera</a:t>
            </a: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 Term to the new Speed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43263" y="2443163"/>
            <a:ext cx="1019175" cy="728662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33525"/>
            <a:ext cx="22002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319338"/>
            <a:ext cx="39909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And Start the Transfer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76825" y="3990975"/>
            <a:ext cx="314325" cy="0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076" y="1825305"/>
            <a:ext cx="72145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901" y="1397948"/>
            <a:ext cx="27425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On the Switch:</a:t>
            </a:r>
            <a:endParaRPr lang="en-US" dirty="0">
              <a:solidFill>
                <a:srgbClr val="190765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2571750"/>
            <a:ext cx="2962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2126" y="3105150"/>
            <a:ext cx="1904349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And then tell </a:t>
            </a:r>
            <a:r>
              <a:rPr lang="en-US" dirty="0" err="1" smtClean="0">
                <a:solidFill>
                  <a:srgbClr val="190765"/>
                </a:solidFill>
              </a:rPr>
              <a:t>Tera</a:t>
            </a:r>
            <a:r>
              <a:rPr lang="en-US" dirty="0" smtClean="0">
                <a:solidFill>
                  <a:srgbClr val="190765"/>
                </a:solidFill>
              </a:rPr>
              <a:t> Term to Transfer the file:</a:t>
            </a:r>
          </a:p>
          <a:p>
            <a:r>
              <a:rPr lang="en-US" dirty="0" smtClean="0">
                <a:solidFill>
                  <a:srgbClr val="190765"/>
                </a:solidFill>
              </a:rPr>
              <a:t>(Note: Don’t use the ‘Send file…’ option)</a:t>
            </a:r>
            <a:endParaRPr lang="en-US" dirty="0">
              <a:solidFill>
                <a:srgbClr val="190765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8775" y="2908620"/>
            <a:ext cx="35433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A Good Time for a Coffee Break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33925" y="2088679"/>
            <a:ext cx="190500" cy="483071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70415"/>
            <a:ext cx="42195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25" y="4261265"/>
            <a:ext cx="549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438775" y="3588661"/>
            <a:ext cx="314325" cy="672604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Documents and Settings\mkeller\Local Settings\Temporary Internet Files\Content.IE5\6I8LKYYZ\MC90029088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763" y="2422054"/>
            <a:ext cx="1462843" cy="11666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Reset the BAUD rate to 9600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76700" y="2088679"/>
            <a:ext cx="657225" cy="590931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98" y="2933699"/>
            <a:ext cx="359167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975" y="2679610"/>
            <a:ext cx="2209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378986"/>
            <a:ext cx="27146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1100" y="2088679"/>
            <a:ext cx="12763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On the Switch</a:t>
            </a:r>
            <a:endParaRPr lang="en-US" dirty="0">
              <a:solidFill>
                <a:srgbClr val="19076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0413" y="1747047"/>
            <a:ext cx="24526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And on </a:t>
            </a:r>
            <a:r>
              <a:rPr lang="en-US" dirty="0" err="1" smtClean="0">
                <a:solidFill>
                  <a:srgbClr val="190765"/>
                </a:solidFill>
              </a:rPr>
              <a:t>Tera</a:t>
            </a:r>
            <a:r>
              <a:rPr lang="en-US" dirty="0" smtClean="0">
                <a:solidFill>
                  <a:srgbClr val="190765"/>
                </a:solidFill>
              </a:rPr>
              <a:t> Term</a:t>
            </a:r>
            <a:endParaRPr lang="en-US" dirty="0">
              <a:solidFill>
                <a:srgbClr val="19076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38775" y="3067050"/>
            <a:ext cx="1466850" cy="714375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Boot the Switch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contrast="33000"/>
          </a:blip>
          <a:srcRect/>
          <a:stretch>
            <a:fillRect/>
          </a:stretch>
        </p:blipFill>
        <p:spPr bwMode="auto">
          <a:xfrm>
            <a:off x="946679" y="2238375"/>
            <a:ext cx="736864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46679" y="3657600"/>
            <a:ext cx="73686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 smtClean="0">
                <a:solidFill>
                  <a:srgbClr val="190765"/>
                </a:solidFill>
              </a:rPr>
              <a:t>I have indicated which IOS to boot, but this is not necessary if there is only one IOS present on the switch.  ‘boot’ by itself is OK.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Show Version – Success!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90700"/>
            <a:ext cx="5486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592495"/>
            <a:ext cx="9154274" cy="3893900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3060149"/>
            <a:ext cx="5616575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 eaLnBrk="1" hangingPunct="1">
              <a:lnSpc>
                <a:spcPct val="100000"/>
              </a:lnSpc>
            </a:pPr>
            <a:r>
              <a:rPr lang="en-US" sz="3000" b="0" i="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Extracting a TAR file to the Switch</a:t>
            </a:r>
            <a:endParaRPr lang="en-US" sz="3000" b="0" i="0" kern="0" dirty="0" smtClean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3" y="5002213"/>
            <a:ext cx="7940675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</a:pPr>
            <a:endParaRPr lang="en-US" sz="2000" i="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903198"/>
            <a:ext cx="2324100" cy="24511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6401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You have Switch that boots!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77" y="4838499"/>
            <a:ext cx="73686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Now that your switch has a working IOS your almost there!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1418525"/>
            <a:ext cx="6067425" cy="316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8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592495"/>
            <a:ext cx="9154274" cy="3893900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3060149"/>
            <a:ext cx="5616575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 eaLnBrk="1" hangingPunct="1">
              <a:lnSpc>
                <a:spcPct val="100000"/>
              </a:lnSpc>
            </a:pPr>
            <a:r>
              <a:rPr lang="en-US" sz="3000" b="0" i="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Upgrading IOS on Switch</a:t>
            </a:r>
            <a:endParaRPr lang="en-US" sz="3000" b="0" i="0" kern="0" dirty="0" smtClean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3" y="5002213"/>
            <a:ext cx="7940675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</a:pPr>
            <a:endParaRPr lang="en-US" sz="2000" i="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903198"/>
            <a:ext cx="2324100" cy="24511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Your switch has an almost naked Flash!!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77" y="4838499"/>
            <a:ext cx="736864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The only thing in your flash at this point should be the IOS.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1299851"/>
            <a:ext cx="6295073" cy="328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756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Get the TAR file to Extract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77" y="4838499"/>
            <a:ext cx="736864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The TAR file for the IOS you want to eventually run on the switch has the IOS image as well as the CMS support files. You will need a CCO account to download this file!</a:t>
            </a:r>
          </a:p>
          <a:p>
            <a:endParaRPr lang="en-US" dirty="0" smtClean="0">
              <a:solidFill>
                <a:srgbClr val="190765"/>
              </a:solidFill>
            </a:endParaRPr>
          </a:p>
          <a:p>
            <a:r>
              <a:rPr lang="en-US" dirty="0" smtClean="0">
                <a:solidFill>
                  <a:srgbClr val="190765"/>
                </a:solidFill>
              </a:rPr>
              <a:t>*You can load a smaller image onto the switch via x-modem to speed the install process as all you need to do is get a working IOS before loading your production IOS.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270415"/>
            <a:ext cx="5010150" cy="353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722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Give your switch an address!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77" y="4705149"/>
            <a:ext cx="7368646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Give your switch a management address so that you can establish a </a:t>
            </a:r>
            <a:r>
              <a:rPr lang="en-US" dirty="0">
                <a:solidFill>
                  <a:srgbClr val="190765"/>
                </a:solidFill>
              </a:rPr>
              <a:t>TFTP </a:t>
            </a:r>
            <a:r>
              <a:rPr lang="en-US" dirty="0" smtClean="0">
                <a:solidFill>
                  <a:srgbClr val="190765"/>
                </a:solidFill>
              </a:rPr>
              <a:t>connection.</a:t>
            </a:r>
          </a:p>
          <a:p>
            <a:endParaRPr lang="en-US" dirty="0" smtClean="0">
              <a:solidFill>
                <a:srgbClr val="190765"/>
              </a:solidFill>
            </a:endParaRPr>
          </a:p>
          <a:p>
            <a:pPr algn="l"/>
            <a:r>
              <a:rPr lang="en-US" dirty="0" smtClean="0">
                <a:solidFill>
                  <a:srgbClr val="190765"/>
                </a:solidFill>
              </a:rPr>
              <a:t>Switch(</a:t>
            </a:r>
            <a:r>
              <a:rPr lang="en-US" dirty="0" err="1" smtClean="0">
                <a:solidFill>
                  <a:srgbClr val="190765"/>
                </a:solidFill>
              </a:rPr>
              <a:t>config</a:t>
            </a:r>
            <a:r>
              <a:rPr lang="en-US" dirty="0">
                <a:solidFill>
                  <a:srgbClr val="190765"/>
                </a:solidFill>
              </a:rPr>
              <a:t>)#</a:t>
            </a:r>
            <a:r>
              <a:rPr lang="en-US" dirty="0" err="1">
                <a:solidFill>
                  <a:srgbClr val="190765"/>
                </a:solidFill>
              </a:rPr>
              <a:t>int</a:t>
            </a:r>
            <a:r>
              <a:rPr lang="en-US" dirty="0">
                <a:solidFill>
                  <a:srgbClr val="190765"/>
                </a:solidFill>
              </a:rPr>
              <a:t> </a:t>
            </a:r>
            <a:r>
              <a:rPr lang="en-US" dirty="0" err="1">
                <a:solidFill>
                  <a:srgbClr val="190765"/>
                </a:solidFill>
              </a:rPr>
              <a:t>vlan</a:t>
            </a:r>
            <a:r>
              <a:rPr lang="en-US" dirty="0">
                <a:solidFill>
                  <a:srgbClr val="190765"/>
                </a:solidFill>
              </a:rPr>
              <a:t> 1</a:t>
            </a:r>
          </a:p>
          <a:p>
            <a:pPr algn="l"/>
            <a:r>
              <a:rPr lang="en-US" dirty="0">
                <a:solidFill>
                  <a:srgbClr val="190765"/>
                </a:solidFill>
              </a:rPr>
              <a:t>Switch(</a:t>
            </a:r>
            <a:r>
              <a:rPr lang="en-US" dirty="0" err="1">
                <a:solidFill>
                  <a:srgbClr val="190765"/>
                </a:solidFill>
              </a:rPr>
              <a:t>config</a:t>
            </a:r>
            <a:r>
              <a:rPr lang="en-US" dirty="0">
                <a:solidFill>
                  <a:srgbClr val="190765"/>
                </a:solidFill>
              </a:rPr>
              <a:t>-if)#</a:t>
            </a:r>
            <a:r>
              <a:rPr lang="en-US" dirty="0" err="1">
                <a:solidFill>
                  <a:srgbClr val="190765"/>
                </a:solidFill>
              </a:rPr>
              <a:t>ip</a:t>
            </a:r>
            <a:r>
              <a:rPr lang="en-US" dirty="0">
                <a:solidFill>
                  <a:srgbClr val="190765"/>
                </a:solidFill>
              </a:rPr>
              <a:t> address 1.1.1.2 255.255.255.0</a:t>
            </a:r>
          </a:p>
          <a:p>
            <a:pPr algn="l"/>
            <a:r>
              <a:rPr lang="en-US" dirty="0">
                <a:solidFill>
                  <a:srgbClr val="190765"/>
                </a:solidFill>
              </a:rPr>
              <a:t>Switch(</a:t>
            </a:r>
            <a:r>
              <a:rPr lang="en-US" dirty="0" err="1">
                <a:solidFill>
                  <a:srgbClr val="190765"/>
                </a:solidFill>
              </a:rPr>
              <a:t>config</a:t>
            </a:r>
            <a:r>
              <a:rPr lang="en-US" dirty="0">
                <a:solidFill>
                  <a:srgbClr val="190765"/>
                </a:solidFill>
              </a:rPr>
              <a:t>-if)#no shut</a:t>
            </a:r>
          </a:p>
          <a:p>
            <a:pPr algn="l"/>
            <a:r>
              <a:rPr lang="en-US" dirty="0">
                <a:solidFill>
                  <a:srgbClr val="190765"/>
                </a:solidFill>
              </a:rPr>
              <a:t>Switch(</a:t>
            </a:r>
            <a:r>
              <a:rPr lang="en-US" dirty="0" err="1">
                <a:solidFill>
                  <a:srgbClr val="190765"/>
                </a:solidFill>
              </a:rPr>
              <a:t>config</a:t>
            </a:r>
            <a:r>
              <a:rPr lang="en-US" dirty="0">
                <a:solidFill>
                  <a:srgbClr val="190765"/>
                </a:solidFill>
              </a:rPr>
              <a:t>-if)#.</a:t>
            </a:r>
            <a:endParaRPr lang="en-US" dirty="0" smtClean="0">
              <a:solidFill>
                <a:srgbClr val="19076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70415"/>
            <a:ext cx="6507427" cy="33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117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Give your TFTP server an address!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177" y="5743374"/>
            <a:ext cx="73686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Assign your TFTP server an address.</a:t>
            </a:r>
          </a:p>
          <a:p>
            <a:endParaRPr lang="en-US" dirty="0" smtClean="0">
              <a:solidFill>
                <a:srgbClr val="19076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270415"/>
            <a:ext cx="39433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116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Connect to a TFTP server.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77" y="4838499"/>
            <a:ext cx="73686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Establish a connection to a TFTP server where the TAR file is located. Use the “PING” command to verify </a:t>
            </a:r>
            <a:r>
              <a:rPr lang="en-US" dirty="0" err="1" smtClean="0">
                <a:solidFill>
                  <a:srgbClr val="190765"/>
                </a:solidFill>
              </a:rPr>
              <a:t>conectivity</a:t>
            </a:r>
            <a:r>
              <a:rPr lang="en-US" dirty="0" smtClean="0">
                <a:solidFill>
                  <a:srgbClr val="190765"/>
                </a:solidFill>
              </a:rPr>
              <a:t>.</a:t>
            </a:r>
          </a:p>
          <a:p>
            <a:endParaRPr lang="en-US" dirty="0">
              <a:solidFill>
                <a:srgbClr val="190765"/>
              </a:solidFill>
            </a:endParaRPr>
          </a:p>
          <a:p>
            <a:r>
              <a:rPr lang="en-US" dirty="0" smtClean="0">
                <a:solidFill>
                  <a:srgbClr val="190765"/>
                </a:solidFill>
              </a:rPr>
              <a:t>Yes SUCCESS!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22" y="1270415"/>
            <a:ext cx="685175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106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Format Flash! – Oh NO!!!!!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77" y="5000625"/>
            <a:ext cx="736864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Now that you have the switch with a working IOS and it is running, your now about to do the scariest thing! Formatting the  flash and erasing the IOS you just installed!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1401632"/>
            <a:ext cx="6903773" cy="35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13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Your switch has a naked Flash!!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77" y="4838499"/>
            <a:ext cx="73686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There is nothing in your flash now! </a:t>
            </a:r>
          </a:p>
          <a:p>
            <a:r>
              <a:rPr lang="en-US" dirty="0" smtClean="0">
                <a:solidFill>
                  <a:srgbClr val="190765"/>
                </a:solidFill>
              </a:rPr>
              <a:t>DO NOT SHUT THE POWER!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361711"/>
            <a:ext cx="6669352" cy="34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024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Extract your new IOS and CMS files!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702" y="5218030"/>
            <a:ext cx="871427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90765"/>
                </a:solidFill>
              </a:rPr>
              <a:t>Switch#archive</a:t>
            </a:r>
            <a:r>
              <a:rPr lang="en-US" dirty="0" smtClean="0">
                <a:solidFill>
                  <a:srgbClr val="190765"/>
                </a:solidFill>
              </a:rPr>
              <a:t> tar /</a:t>
            </a:r>
            <a:r>
              <a:rPr lang="en-US" dirty="0" err="1" smtClean="0">
                <a:solidFill>
                  <a:srgbClr val="190765"/>
                </a:solidFill>
              </a:rPr>
              <a:t>xtract</a:t>
            </a:r>
            <a:r>
              <a:rPr lang="en-US" dirty="0" smtClean="0">
                <a:solidFill>
                  <a:srgbClr val="190765"/>
                </a:solidFill>
              </a:rPr>
              <a:t> tftp://1.1.1.1.c3500xl-c3h2s-tar.120-5.WC17.tar flash: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52745"/>
            <a:ext cx="6686550" cy="34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958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Your switch has an IOS and CMS files!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77" y="4838499"/>
            <a:ext cx="736864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Your flash now has a complete operating system.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36" y="1270415"/>
            <a:ext cx="6697927" cy="349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785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Almost done!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702" y="5219499"/>
            <a:ext cx="875237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Tell your switch to use the new IOS</a:t>
            </a:r>
          </a:p>
          <a:p>
            <a:endParaRPr lang="en-US" dirty="0" smtClean="0">
              <a:solidFill>
                <a:srgbClr val="190765"/>
              </a:solidFill>
            </a:endParaRPr>
          </a:p>
          <a:p>
            <a:r>
              <a:rPr lang="en-US" dirty="0" smtClean="0">
                <a:solidFill>
                  <a:srgbClr val="190765"/>
                </a:solidFill>
              </a:rPr>
              <a:t>Switch(</a:t>
            </a:r>
            <a:r>
              <a:rPr lang="en-US" dirty="0" err="1" smtClean="0">
                <a:solidFill>
                  <a:srgbClr val="190765"/>
                </a:solidFill>
              </a:rPr>
              <a:t>config</a:t>
            </a:r>
            <a:r>
              <a:rPr lang="en-US" dirty="0" smtClean="0">
                <a:solidFill>
                  <a:srgbClr val="190765"/>
                </a:solidFill>
              </a:rPr>
              <a:t>)#boot system flash:c3500xl-c3h2s-mz.120-5.WC17.bin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32884"/>
            <a:ext cx="6724650" cy="350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8813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Upgrade Switch IOS using TFTP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978" y="1512275"/>
            <a:ext cx="4179665" cy="4965700"/>
          </a:xfrm>
        </p:spPr>
        <p:txBody>
          <a:bodyPr>
            <a:normAutofit/>
          </a:bodyPr>
          <a:lstStyle/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Occasional upgrades are needed either for increased functionality or for bug fixes.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 TFTP server is required.  Several free versions are available.  Solar Winds is being used.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</a:rPr>
              <a:t>A working Ethernet connection is required between Switch and TFTP server.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We will be using 192.168.1.1/24 on TFTP server and 192.168.1.2/24 on Switch vlan1.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06" y="2043113"/>
            <a:ext cx="329998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Test!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701" y="5219499"/>
            <a:ext cx="875237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Reboot your switch to verify the boot image.</a:t>
            </a:r>
          </a:p>
          <a:p>
            <a:endParaRPr lang="en-US" dirty="0">
              <a:solidFill>
                <a:srgbClr val="190765"/>
              </a:solidFill>
            </a:endParaRPr>
          </a:p>
          <a:p>
            <a:r>
              <a:rPr lang="en-US" dirty="0" smtClean="0">
                <a:solidFill>
                  <a:srgbClr val="190765"/>
                </a:solidFill>
              </a:rPr>
              <a:t>Your Done!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46" y="1400174"/>
            <a:ext cx="6763904" cy="35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1214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592495"/>
            <a:ext cx="9154274" cy="3893900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3060149"/>
            <a:ext cx="5616575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 eaLnBrk="1" hangingPunct="1">
              <a:lnSpc>
                <a:spcPct val="100000"/>
              </a:lnSpc>
            </a:pPr>
            <a:r>
              <a:rPr lang="en-US" sz="3000" b="0" i="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Booting a Router from a USB Flash Disk</a:t>
            </a:r>
            <a:endParaRPr lang="en-US" sz="3000" b="0" i="0" kern="0" dirty="0" smtClean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3" y="5002213"/>
            <a:ext cx="7940675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</a:pPr>
            <a:endParaRPr lang="en-US" sz="2000" i="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903198"/>
            <a:ext cx="2324100" cy="24511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What Can You do with that USB Port?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data:image/jpeg;base64,/9j/4AAQSkZJRgABAQAAAQABAAD/2wCEAAkGBg8SEA4QDxAPEBMWEA8SDhAWGA8QEhAPFRAWGBQREhIjGyYeFxkjGRIUHy8gIygpLiwuIR41NTAqNSgrLCoBCQoKDgwNFw8PFCkdHBwpKSksKSwpLCkpKSkpKSwpKSkpNSkpLCopLCkpNiksMSwsKSkpNSwpKSwpLCkpKSkpKf/AABEIAMkA+wMBIgACEQEDEQH/xAAcAAEAAgMBAQEAAAAAAAAAAAAABgcDBAUCAQj/xABMEAACAQMBAwgECQcICwAAAAAAAQIDBBESBRMhBgcxQVFUk9IXIjJhFCMzQlNxkZLTUoGio7Gz0RUkNUNiY3KhFjREZHSUpLLB4eP/xAAWAQEBAQAAAAAAAAAAAAAAAAAAAQL/xAAcEQEBAQEAAgMAAAAAAAAAAAAAAREhAhIxQVH/2gAMAwEAAhEDEQA/ALxAAAAAAAAAAAAAAAAAAAAAAAAAAAAAAAAAAAAAAAAAAAAAAAAAAAAAAAAAAAAAAAAAAAAAAAAAAAAAAAAAAAAAAAAAAAAAAAAAAAAAAAAAAAAAAAAAAAAAAAAAAAAAAAAAAAAAAAAAAAAAAAAAAAAAAAAAAAAAAAAAAAAAAAAAAAAAAAAAAAAAAAAAAAAAAAAAAAAAAAAAAAAAAAAAAAAAAAAMVxdU6cXKpOEI9cpOMV9r4EJ5RV9o19oVbS3vI2lCFrRqylGmqlWVSpUmsZ1LCxB8U+zt4cW75tZVHrq39So/ypwlN/a6oTUs2jzlbNpZSrOs/wAmknP9PhH/ADIxtHnim8q2tox7JVJOT+4sftNCPNtRfFX0Gup6INfvT1Lm0gll3sejPyS4/V8bxLjO1ovnM2m23voL3KnSwvtWT6ucjaf08fDo+U3KXNvCXs3sfCw/s3h6XNtHvsPDX4oOtNc4u0/p4+HR8p99Im0u8R8Oj5Tfp82eVlXkWuPFU8rKeHx3vaHzZvvcfC/+gOtH0ibS7xHw6PlHpD2l3heHQ8pu+jN97j4T/EPvozl3peE/xAdaHpD2l3heHQ8o9Im0u8Lw6HlNmpzeaem7XTjO5m1nGcZU8ZweJ8gEum7S4KXGjUXqvol7fRnrMzy8bcl6vWD0h7S7x+roeQ+PnD2n3n9XQ8hsUeQCl7N5F9XyM8ZxnGdfuZlfNpPvUPCl+IaxNaPpD2l3n9XQ8h89Ie0u8/oUPIbb5uuLXwunlYyt28rPRlbzgPRxLvUPDf4gGp6Q9pd5f3KHkHpD2l3l/coeQyf6A+tp+FLPbuamOj8rXgyPm5l3qHhy/EKa1/SHtLvL+5Q8h8fOJtLvL+5Q8hnXN484V1TbxnGh5x243nvR8lzdz7zDw5fiEGB8420u8/q6HkPnpI2n3n9XQ8h7uOQThCU53VOMYpuT3csJLpb+MOfQ5O0JyjCF/QlKTxGKpybbxn6QHW76Sdp94Xh0PIbthzsXsPlVSrrryt3L8zjw/wAjUfN7U7zDw5ec8vm9qd5p+HLzg2prs7ncsp4VaFWg+t43kPtXH9ElOzuUFpX+Qr0qn9lSWr88OlfYUvV5GYbi7ummulbqp2Z/L7D1HkJUaUo3NPtT3cvOMXV7ApatX2vY0Z1qO0d4oKLdGpBzi46kmk5TeODb4Fz05ZSfuRFegAFAABDqv9LXuOn4DZ4+veV8HF5bzqK3rVIXDg4qmlCGtT173Dnq3dRrg0sKGOn6zs1v6Wu/+Bs/31Yw7a2bcyqUJWdW3opKpK43tJV1Kpmnu3GOYtPhPMtX7S6zZqteXvKGta2+y50Upb20+NnPeycpKSa9bFPEnx+ZF8DsckOUNX+Tbi9rUoTqKGtRkqqhhSlGLSy8JrHFdPAzcpNvW86isryDuqtGMN9Pdw3dScaalKpGMqqS9p8MNrD7Ddpbe2bKhKnCvCkpKCjKEZ6oQi21CKqU5xUfWaxj+JPtbOOlte+zT2tCFGCdCD3co73VJu1jVjnTh+08YTWV9ZWfIjlndXV7SpVYU93lznpVZYcFwy9bSTfDD4MsC05RWUN65X0q8p6fWqpZi11xlChCWWkl09CRq7Ou9k0ZSnTnbRlKWqo0q8NfrKWJNR48U3xT6QT4STYWz5Qdw416tVzWVCoqGihmUmt3ojFtcet9Rg2hTVSEbSrc1aE5VdG+pS3VSo028U549VvBo7Fua9eUa6u7SrZKvXVXTSq0asIKE9EHOftaZSprKisok9a3o7yDeNTbcOPGTXFtLr6SpIbO2aqFKFKNW4r6c5q1pOrVk28+tPCzjoRi2jXa0xXW45aclJfGRzxXRlPBC+XV1OG19iRjUnCM6tJTgpyhGovhMeEoppS4N9OSZ38lqgsQbbhxwnNYqR6OPQRpVnOjywr0HZQoPdurQhcVKkZVJzy3KO7ScmtHQ+3h0nEv+cO5/k62kkoVJV61KdZSqOo9zChLVpctOZb1p8MdmMnb5zuUroVLDFrY1tdlTm5VaTqOLc5erFqo1GPDgk318WR665XNWVrVdjsx6rm8jp3M9MVGnbNSUdfBvXxfXiPYY8ZycWpnzV8o6t1Fb1ZlTr7uVTMtVWM7evP145xwcI4wl0FlXdpOcEqclB6va48OKfR87ox+crTmr2x8IUpO3taGm6hFKhCVNTTs7l5mnJ5xjg/rLE2tK43FRWsoxr8HRcknDVqWdf8AZxnowzcrNiBcnqtS5jdfzh6qdxQWYxsastHxicP9VjiLwu3oWMccyG02FOT9a5qRzWdTQqVr7H0De5xox79Rs09lXFZNbTVldYqU50FCFSnCnKKlmTUlNtvUuOehGWrsW3lLMrW3lLfb/jJN7xYxL5LqwjTPVd8vuXdSyu5W9GhQcVCE3KSSeZOXqpYxp/8AWSR7H5QursmV/VoR1Y1aKcYzfy8oYjnj81fVx+o6u1eS1G4mqlxQpVWtejXKUtCk8tL4s6OzKToR3cYQxhaVvJerGMVFRit30f8AlvtLZP1n2tueqObcvpU73ZUISdONRUXUh8VTlNOrHKlF0Jyz1YU4/Wn6x29oVlGs5KcZQzKO7WW4NNZbfV2YZg5Q0toVdPwZ2UIqMtUKyq11KfzZRaUdPZxybVGxW7pqfGTp01VXq4VRQjq0tLoymRpzuUe0KMLK4q1IurT0aakFwclKSi17vaK7sOVuzYVYThZVYT3sZa+PCXRlethe0+HvJvy+t4w2XdpZ/q/3sCqXB4t29OJ1FhqWZPFSKxKPV1/aRV6sj/KfldTspUozp1KjqKTjpx1NLGPznerwapz9fTJLhLGrjx6Y9fHSuldLKz55KsoTsZxbjNUZyzF4cZao8UwM9XnNtqjiowuU8rTGO6lmWeHBp8c9hs2XOfbVKlOnu6q1SjDU9Lw28JtL3lRR9VKtFqnibcEprX6so4UV7UXHKeX0/mNnk69V5QaWFvaPDi+O8j1+/iwLw5VL+Y3T/u1/3xLVo+zH6l+wqvlV/R9z/gh+8gWpR9mP1L9gWPYAIoAAIntKyq076vdOlUnSna29KO7i6k95CpUlL1FxSxJcT4tqf7tfeBW/gS0AVlecnbWdapX+BXDnNtzlOheTzKSxJ6PZ6Pd2mlQ5K0cvXs6Puatbnp4dK0/WW0CpirFyTtO4f9Jc9v8Ah7A+SNp3F/8AK3XT90tMEMQfZVvSt6bp0be4pp8Wo21xo1Z4yUdBvTv+MWqd0ks6l8Gum39T08CVAKiFadKU4zdvWclj1pWlxKWE8rTPRmOG8nu5rUqkZQqULmUWsSTt7viuzOjJLABXl7se2qQjTdnOcIy1QjO2upqLaecaqTect9ePcYNp7H3lCnQp21PRFxbp1bO7qU+C+ZGNOOnio9pZQMTwy7tFc7JsKtGpTSo04UI6nGnStL6ElNxa1J6VHrfSnwz2nf8Ahq+jufAuvIScYNiL/C19Hc+BdeQ+O54/J3GMfQXWc/cJTgYAiruP7q58C58h4dw8/JXGMP8AqbnOfuEtAERdd/RXPg3HkPm+f0Vz4Nx5SXgCDbSs4V6UqNa3uZwljVHdXKzhprio56Ujhw5A7PUlJWV1lNNepe9KeUWqCpiDUVU1VnOndNSTUUqNwtKaw/m/xI1yw5Eu9dBwV1RVOMoqPwavUTTk37sdJbwIY/PEuZd/lXPX/slfzGzs7molRqUpp3bUJxnpVrVWXF5xnV7i/gDFY7Y2XcXFvVt6VtcKc4xUXOEqUMqcW8zfBcEyzKawkn2L9h6AUAAAAAAAAAAAAAAAAAAAAAAAAAAAAAAAAAAAAAAAAAAAAAAAAAAAAAAAAAAAAAAAAAAAAAAAAAAAAAAAAAA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635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 descr="C:\Documents and Settings\mkeller\My Documents\My Pictures\ProductImageKV1MN04F8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270415"/>
            <a:ext cx="4381500" cy="3505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3514725" y="1809750"/>
            <a:ext cx="542925" cy="121920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6900" y="4029075"/>
            <a:ext cx="46386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90765"/>
                </a:solidFill>
              </a:rPr>
              <a:t>Quite A Lot!</a:t>
            </a:r>
            <a:endParaRPr lang="en-US" sz="2400" dirty="0">
              <a:solidFill>
                <a:srgbClr val="190765"/>
              </a:solidFill>
            </a:endParaRPr>
          </a:p>
        </p:txBody>
      </p:sp>
      <p:pic>
        <p:nvPicPr>
          <p:cNvPr id="14345" name="Picture 9" descr="C:\Documents and Settings\mkeller\Local Settings\Temporary Internet Files\Content.IE5\6I8LKYYZ\MC9001407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864" y="3464883"/>
            <a:ext cx="2197872" cy="1977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Insert a USB Flash Disk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2629" y="1512275"/>
            <a:ext cx="2874422" cy="4965700"/>
          </a:xfrm>
        </p:spPr>
        <p:txBody>
          <a:bodyPr>
            <a:normAutofit/>
          </a:bodyPr>
          <a:lstStyle/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190765"/>
                </a:solidFill>
              </a:rPr>
              <a:t>Depending on the file system on your flash disk, the router may not be able to read it</a:t>
            </a:r>
            <a:endParaRPr sz="2000" kern="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190765"/>
                </a:solidFill>
              </a:rPr>
              <a:t>From the command prompt, you can have the router format the disk. 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190765"/>
                </a:solidFill>
              </a:rPr>
              <a:t>Make sure you have saved any data and then format the disk.</a:t>
            </a:r>
            <a:endParaRPr lang="en-US" sz="2000" kern="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714500"/>
            <a:ext cx="59436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6" y="3067050"/>
            <a:ext cx="59436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The Format will be FAT16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data:image/jpeg;base64,/9j/4AAQSkZJRgABAQAAAQABAAD/2wCEAAkGBg8SEA4QDxAPEBMWEA8SDhAWGA8QEhAPFRAWGBQREhIjGyYeFxkjGRIUHy8gIygpLiwuIR41NTAqNSgrLCoBCQoKDgwNFw8PFCkdHBwpKSksKSwpLCkpKSkpKSwpKSkpNSkpLCopLCkpNiksMSwsKSkpNSwpKSwpLCkpKSkpKf/AABEIAMkA+wMBIgACEQEDEQH/xAAcAAEAAgMBAQEAAAAAAAAAAAAABgcDBAUCAQj/xABMEAACAQMBAwgECQcICwAAAAAAAQIDBBESBRMhBgcxQVFUk9IXIjJhFCMzQlNxkZLTUoGio7Gz0RUkNUNiY3KhFjREZHSUpLLB4eP/xAAWAQEBAQAAAAAAAAAAAAAAAAAAAQL/xAAcEQEBAQEAAgMAAAAAAAAAAAAAAREhAhIxQVH/2gAMAwEAAhEDEQA/ALxAAAAAAAAAAAAAAAAAAAAAAAAAAAAAAAAAAAAAAAAAAAAAAAAAAAAAAAAAAAAAAAAAAAAAAAAAAAAAAAAAAAAAAAAAAAAAAAAAAAAAAAAAAAAAAAAAAAAAAAAAAAAAAAAAAAAAAAAAAAAAAAAAAAAAAAAAAAAAAAAAAAAAAAAAAAAAAAAAAAAAAAAAAAAAAAAAAAAAAAAAAAAAAAAAAAAAAAAMVxdU6cXKpOEI9cpOMV9r4EJ5RV9o19oVbS3vI2lCFrRqylGmqlWVSpUmsZ1LCxB8U+zt4cW75tZVHrq39So/ypwlN/a6oTUs2jzlbNpZSrOs/wAmknP9PhH/ADIxtHnim8q2tox7JVJOT+4sftNCPNtRfFX0Gup6INfvT1Lm0gll3sejPyS4/V8bxLjO1ovnM2m23voL3KnSwvtWT6ucjaf08fDo+U3KXNvCXs3sfCw/s3h6XNtHvsPDX4oOtNc4u0/p4+HR8p99Im0u8R8Oj5Tfp82eVlXkWuPFU8rKeHx3vaHzZvvcfC/+gOtH0ibS7xHw6PlHpD2l3heHQ8pu+jN97j4T/EPvozl3peE/xAdaHpD2l3heHQ8o9Im0u8Lw6HlNmpzeaem7XTjO5m1nGcZU8ZweJ8gEum7S4KXGjUXqvol7fRnrMzy8bcl6vWD0h7S7x+roeQ+PnD2n3n9XQ8hsUeQCl7N5F9XyM8ZxnGdfuZlfNpPvUPCl+IaxNaPpD2l3n9XQ8h89Ie0u8/oUPIbb5uuLXwunlYyt28rPRlbzgPRxLvUPDf4gGp6Q9pd5f3KHkHpD2l3l/coeQyf6A+tp+FLPbuamOj8rXgyPm5l3qHhy/EKa1/SHtLvL+5Q8h8fOJtLvL+5Q8hnXN484V1TbxnGh5x243nvR8lzdz7zDw5fiEGB8420u8/q6HkPnpI2n3n9XQ8h7uOQThCU53VOMYpuT3csJLpb+MOfQ5O0JyjCF/QlKTxGKpybbxn6QHW76Sdp94Xh0PIbthzsXsPlVSrrryt3L8zjw/wAjUfN7U7zDw5ec8vm9qd5p+HLzg2prs7ncsp4VaFWg+t43kPtXH9ElOzuUFpX+Qr0qn9lSWr88OlfYUvV5GYbi7ummulbqp2Z/L7D1HkJUaUo3NPtT3cvOMXV7ApatX2vY0Z1qO0d4oKLdGpBzi46kmk5TeODb4Fz05ZSfuRFegAFAABDqv9LXuOn4DZ4+veV8HF5bzqK3rVIXDg4qmlCGtT173Dnq3dRrg0sKGOn6zs1v6Wu/+Bs/31Yw7a2bcyqUJWdW3opKpK43tJV1Kpmnu3GOYtPhPMtX7S6zZqteXvKGta2+y50Upb20+NnPeycpKSa9bFPEnx+ZF8DsckOUNX+Tbi9rUoTqKGtRkqqhhSlGLSy8JrHFdPAzcpNvW86isryDuqtGMN9Pdw3dScaalKpGMqqS9p8MNrD7Ddpbe2bKhKnCvCkpKCjKEZ6oQi21CKqU5xUfWaxj+JPtbOOlte+zT2tCFGCdCD3co73VJu1jVjnTh+08YTWV9ZWfIjlndXV7SpVYU93lznpVZYcFwy9bSTfDD4MsC05RWUN65X0q8p6fWqpZi11xlChCWWkl09CRq7Ou9k0ZSnTnbRlKWqo0q8NfrKWJNR48U3xT6QT4STYWz5Qdw416tVzWVCoqGihmUmt3ojFtcet9Rg2hTVSEbSrc1aE5VdG+pS3VSo028U549VvBo7Fua9eUa6u7SrZKvXVXTSq0asIKE9EHOftaZSprKisok9a3o7yDeNTbcOPGTXFtLr6SpIbO2aqFKFKNW4r6c5q1pOrVk28+tPCzjoRi2jXa0xXW45aclJfGRzxXRlPBC+XV1OG19iRjUnCM6tJTgpyhGovhMeEoppS4N9OSZ38lqgsQbbhxwnNYqR6OPQRpVnOjywr0HZQoPdurQhcVKkZVJzy3KO7ScmtHQ+3h0nEv+cO5/k62kkoVJV61KdZSqOo9zChLVpctOZb1p8MdmMnb5zuUroVLDFrY1tdlTm5VaTqOLc5erFqo1GPDgk318WR665XNWVrVdjsx6rm8jp3M9MVGnbNSUdfBvXxfXiPYY8ZycWpnzV8o6t1Fb1ZlTr7uVTMtVWM7evP145xwcI4wl0FlXdpOcEqclB6va48OKfR87ox+crTmr2x8IUpO3taGm6hFKhCVNTTs7l5mnJ5xjg/rLE2tK43FRWsoxr8HRcknDVqWdf8AZxnowzcrNiBcnqtS5jdfzh6qdxQWYxsastHxicP9VjiLwu3oWMccyG02FOT9a5qRzWdTQqVr7H0De5xox79Rs09lXFZNbTVldYqU50FCFSnCnKKlmTUlNtvUuOehGWrsW3lLMrW3lLfb/jJN7xYxL5LqwjTPVd8vuXdSyu5W9GhQcVCE3KSSeZOXqpYxp/8AWSR7H5QursmV/VoR1Y1aKcYzfy8oYjnj81fVx+o6u1eS1G4mqlxQpVWtejXKUtCk8tL4s6OzKToR3cYQxhaVvJerGMVFRit30f8AlvtLZP1n2tueqObcvpU73ZUISdONRUXUh8VTlNOrHKlF0Jyz1YU4/Wn6x29oVlGs5KcZQzKO7WW4NNZbfV2YZg5Q0toVdPwZ2UIqMtUKyq11KfzZRaUdPZxybVGxW7pqfGTp01VXq4VRQjq0tLoymRpzuUe0KMLK4q1IurT0aakFwclKSi17vaK7sOVuzYVYThZVYT3sZa+PCXRlethe0+HvJvy+t4w2XdpZ/q/3sCqXB4t29OJ1FhqWZPFSKxKPV1/aRV6sj/KfldTspUozp1KjqKTjpx1NLGPznerwapz9fTJLhLGrjx6Y9fHSuldLKz55KsoTsZxbjNUZyzF4cZao8UwM9XnNtqjiowuU8rTGO6lmWeHBp8c9hs2XOfbVKlOnu6q1SjDU9Lw28JtL3lRR9VKtFqnibcEprX6so4UV7UXHKeX0/mNnk69V5QaWFvaPDi+O8j1+/iwLw5VL+Y3T/u1/3xLVo+zH6l+wqvlV/R9z/gh+8gWpR9mP1L9gWPYAIoAAIntKyq076vdOlUnSna29KO7i6k95CpUlL1FxSxJcT4tqf7tfeBW/gS0AVlecnbWdapX+BXDnNtzlOheTzKSxJ6PZ6Pd2mlQ5K0cvXs6Puatbnp4dK0/WW0CpirFyTtO4f9Jc9v8Ah7A+SNp3F/8AK3XT90tMEMQfZVvSt6bp0be4pp8Wo21xo1Z4yUdBvTv+MWqd0ks6l8Gum39T08CVAKiFadKU4zdvWclj1pWlxKWE8rTPRmOG8nu5rUqkZQqULmUWsSTt7viuzOjJLABXl7se2qQjTdnOcIy1QjO2upqLaecaqTect9ePcYNp7H3lCnQp21PRFxbp1bO7qU+C+ZGNOOnio9pZQMTwy7tFc7JsKtGpTSo04UI6nGnStL6ElNxa1J6VHrfSnwz2nf8Ahq+jufAuvIScYNiL/C19Hc+BdeQ+O54/J3GMfQXWc/cJTgYAiruP7q58C58h4dw8/JXGMP8AqbnOfuEtAERdd/RXPg3HkPm+f0Vz4Nx5SXgCDbSs4V6UqNa3uZwljVHdXKzhprio56Ujhw5A7PUlJWV1lNNepe9KeUWqCpiDUVU1VnOndNSTUUqNwtKaw/m/xI1yw5Eu9dBwV1RVOMoqPwavUTTk37sdJbwIY/PEuZd/lXPX/slfzGzs7molRqUpp3bUJxnpVrVWXF5xnV7i/gDFY7Y2XcXFvVt6VtcKc4xUXOEqUMqcW8zfBcEyzKawkn2L9h6AUAAAAAAAAAAAAAAAAAAAAAAAAAAAAAAAAAAAAAAAAAAAAAAAAAAAAAAAAAAAAAAAAAAAAAAAAAAAAAAAAAA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63500" y="-925513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39448"/>
            <a:ext cx="5943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648075" y="3038475"/>
            <a:ext cx="3438525" cy="8572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cuments and Settings\mkeller\Local Settings\Temporary Internet Files\Content.IE5\6I8LKYYZ\MC9000370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140458"/>
            <a:ext cx="1847088" cy="15361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A Convenient Way to Copy to Your Router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978" y="1512275"/>
            <a:ext cx="4179665" cy="4965700"/>
          </a:xfrm>
        </p:spPr>
        <p:txBody>
          <a:bodyPr>
            <a:normAutofit/>
          </a:bodyPr>
          <a:lstStyle/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Files can be copied to and from your Router using the usual copy command.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The Router sees the USB disk as usbflash0: or usbflash1: depending on router model and port.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</a:rPr>
              <a:t>The USB disk is immediately accessible once it is formatted and is visible </a:t>
            </a:r>
            <a:r>
              <a:rPr lang="en-US" sz="2000" kern="0" cap="all" dirty="0" smtClean="0">
                <a:latin typeface="Arial" pitchFamily="34" charset="0"/>
                <a:ea typeface="ＭＳ Ｐゴシック" charset="-128"/>
              </a:rPr>
              <a:t>when the router is booted to the IOS</a:t>
            </a:r>
            <a:r>
              <a:rPr lang="en-US" sz="2000" kern="0" dirty="0" smtClean="0">
                <a:latin typeface="Arial" pitchFamily="34" charset="0"/>
                <a:ea typeface="ＭＳ Ｐゴシック" charset="-128"/>
              </a:rPr>
              <a:t>.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643" y="1866899"/>
            <a:ext cx="4438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257550" y="2181225"/>
            <a:ext cx="1238250" cy="23241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Booting the Router from a USB Flash Disk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978" y="1512275"/>
            <a:ext cx="4179665" cy="4965700"/>
          </a:xfrm>
        </p:spPr>
        <p:txBody>
          <a:bodyPr>
            <a:normAutofit/>
          </a:bodyPr>
          <a:lstStyle/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If the Router IOS is missing, it will boot to ROMMON.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Your Router may not be able to see the USB flash disk from ROMMON.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</a:rPr>
              <a:t>A ROMMON upgrade will be required.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The ROMMON upgrade file can be downloaded from CCO using your Network Academy Maintenance agreement.</a:t>
            </a:r>
          </a:p>
        </p:txBody>
      </p:sp>
      <p:pic>
        <p:nvPicPr>
          <p:cNvPr id="68611" name="Picture 3" descr="C:\Documents and Settings\mkeller\Local Settings\Temporary Internet Files\Content.IE5\6I8LKYYZ\MP9004054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1512275"/>
            <a:ext cx="4676775" cy="33405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Upgrading ROM-Monitor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95500"/>
            <a:ext cx="59436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76425" y="1394240"/>
            <a:ext cx="5314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The current ROMMON upgrade for an 1841 router is the file: C1841_RM2.srec.124-13r.T5</a:t>
            </a:r>
            <a:endParaRPr lang="en-US" dirty="0">
              <a:solidFill>
                <a:srgbClr val="19076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" y="5410200"/>
            <a:ext cx="818197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In this image, the file is located on usbflash0:</a:t>
            </a:r>
          </a:p>
          <a:p>
            <a:r>
              <a:rPr lang="en-US" dirty="0" smtClean="0">
                <a:solidFill>
                  <a:srgbClr val="190765"/>
                </a:solidFill>
              </a:rPr>
              <a:t>‘upgrade </a:t>
            </a:r>
            <a:r>
              <a:rPr lang="en-US" dirty="0" err="1" smtClean="0">
                <a:solidFill>
                  <a:srgbClr val="190765"/>
                </a:solidFill>
              </a:rPr>
              <a:t>rom</a:t>
            </a:r>
            <a:r>
              <a:rPr lang="en-US" dirty="0" smtClean="0">
                <a:solidFill>
                  <a:srgbClr val="190765"/>
                </a:solidFill>
              </a:rPr>
              <a:t>-monitor file usbflash0: C1841_RM2.srec.124-13r.T5’</a:t>
            </a:r>
          </a:p>
          <a:p>
            <a:r>
              <a:rPr lang="en-US" dirty="0" smtClean="0">
                <a:solidFill>
                  <a:srgbClr val="190765"/>
                </a:solidFill>
              </a:rPr>
              <a:t>launches the </a:t>
            </a:r>
            <a:r>
              <a:rPr lang="en-US" dirty="0" err="1" smtClean="0">
                <a:solidFill>
                  <a:srgbClr val="190765"/>
                </a:solidFill>
              </a:rPr>
              <a:t>rommon</a:t>
            </a:r>
            <a:r>
              <a:rPr lang="en-US" dirty="0" smtClean="0">
                <a:solidFill>
                  <a:srgbClr val="190765"/>
                </a:solidFill>
              </a:rPr>
              <a:t> upgrade as illustrated.</a:t>
            </a:r>
            <a:endParaRPr lang="en-US" dirty="0">
              <a:solidFill>
                <a:srgbClr val="190765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Booting the Router from USBFlash0: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0702" y="1876425"/>
            <a:ext cx="7658100" cy="3546598"/>
            <a:chOff x="229702" y="1990725"/>
            <a:chExt cx="7658100" cy="3546598"/>
          </a:xfrm>
        </p:grpSpPr>
        <p:pic>
          <p:nvPicPr>
            <p:cNvPr id="9" name="Picture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02" y="1990725"/>
              <a:ext cx="5934075" cy="313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658827" y="2419921"/>
              <a:ext cx="2781300" cy="590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90765"/>
                  </a:solidFill>
                </a:rPr>
                <a:t>There is nothing in the Router’s flash – NADA!</a:t>
              </a:r>
              <a:endParaRPr lang="en-US" dirty="0">
                <a:solidFill>
                  <a:srgbClr val="190765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562100" y="2657475"/>
              <a:ext cx="3096727" cy="353377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11227" y="3105721"/>
              <a:ext cx="2781300" cy="10895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90765"/>
                  </a:solidFill>
                </a:rPr>
                <a:t>But – the IOS is available on usbflash0:</a:t>
              </a:r>
            </a:p>
            <a:p>
              <a:r>
                <a:rPr lang="en-US" dirty="0" smtClean="0">
                  <a:solidFill>
                    <a:srgbClr val="190765"/>
                  </a:solidFill>
                </a:rPr>
                <a:t>AND – with the </a:t>
              </a:r>
              <a:r>
                <a:rPr lang="en-US" dirty="0" err="1" smtClean="0">
                  <a:solidFill>
                    <a:srgbClr val="190765"/>
                  </a:solidFill>
                </a:rPr>
                <a:t>rommon</a:t>
              </a:r>
              <a:r>
                <a:rPr lang="en-US" dirty="0" smtClean="0">
                  <a:solidFill>
                    <a:srgbClr val="190765"/>
                  </a:solidFill>
                </a:rPr>
                <a:t> upgrade, it is Visible!</a:t>
              </a:r>
              <a:endParaRPr lang="en-US" dirty="0">
                <a:solidFill>
                  <a:srgbClr val="190765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295775" y="3486151"/>
              <a:ext cx="515452" cy="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106502" y="4447794"/>
              <a:ext cx="2781300" cy="10895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90765"/>
                  </a:solidFill>
                </a:rPr>
                <a:t>By specifying the IOS on usbflash0:, we are able to boot the router from this image.</a:t>
              </a:r>
              <a:endParaRPr lang="en-US" dirty="0">
                <a:solidFill>
                  <a:srgbClr val="190765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295776" y="4676775"/>
              <a:ext cx="810726" cy="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The Boot is Successful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57375"/>
            <a:ext cx="5943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010150" y="2010790"/>
            <a:ext cx="3219450" cy="8402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‘show version’ confirms that the router booted from the IOS on usbflash0:</a:t>
            </a:r>
            <a:endParaRPr lang="en-US" dirty="0">
              <a:solidFill>
                <a:srgbClr val="19076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010150" y="2851020"/>
            <a:ext cx="1057275" cy="37795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24475" y="3800475"/>
            <a:ext cx="3238500" cy="1588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The IOS is still not located in the Router’s flash.</a:t>
            </a:r>
          </a:p>
          <a:p>
            <a:endParaRPr lang="en-US" dirty="0" smtClean="0">
              <a:solidFill>
                <a:srgbClr val="190765"/>
              </a:solidFill>
            </a:endParaRPr>
          </a:p>
          <a:p>
            <a:r>
              <a:rPr lang="en-US" dirty="0" smtClean="0">
                <a:solidFill>
                  <a:srgbClr val="190765"/>
                </a:solidFill>
              </a:rPr>
              <a:t>Curiously, the ‘copy’ command is not available in ROMMON.</a:t>
            </a:r>
            <a:endParaRPr lang="en-US" dirty="0">
              <a:solidFill>
                <a:srgbClr val="190765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800225" y="4362450"/>
            <a:ext cx="3524250" cy="18097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Before you Begin the Transfer…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978" y="1512275"/>
            <a:ext cx="4179665" cy="4965700"/>
          </a:xfrm>
        </p:spPr>
        <p:txBody>
          <a:bodyPr>
            <a:normAutofit/>
          </a:bodyPr>
          <a:lstStyle/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Make sure your TFTP server has started.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Make sure the IOS file is in the TFTP server directory.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</a:rPr>
              <a:t>Ping between Server and Switch.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270415"/>
            <a:ext cx="3543005" cy="399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43" y="4264855"/>
            <a:ext cx="3867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105275" y="1876425"/>
            <a:ext cx="1562100" cy="174307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67025" y="3410925"/>
            <a:ext cx="1200150" cy="7429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Restoring the IOS to the Router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504950"/>
            <a:ext cx="5934075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805487" y="3124200"/>
            <a:ext cx="2657475" cy="8402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Copy the IOS from usbflash0: to the Router’s flash</a:t>
            </a:r>
            <a:endParaRPr lang="en-US" dirty="0">
              <a:solidFill>
                <a:srgbClr val="19076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67275" y="3714750"/>
            <a:ext cx="957262" cy="14287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2" y="4772025"/>
            <a:ext cx="594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34062" y="4962525"/>
            <a:ext cx="3071813" cy="8402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The copy is successful and the Router is back in Service!</a:t>
            </a:r>
            <a:endParaRPr lang="en-US" dirty="0">
              <a:solidFill>
                <a:srgbClr val="190765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295900" y="5200650"/>
            <a:ext cx="509587" cy="2095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520577"/>
            <a:ext cx="9154274" cy="3893900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2932853"/>
            <a:ext cx="3551237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 eaLnBrk="1" hangingPunct="1">
              <a:lnSpc>
                <a:spcPct val="100000"/>
              </a:lnSpc>
            </a:pPr>
            <a:r>
              <a:rPr lang="en-US" sz="3000" b="0" i="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3" y="5002213"/>
            <a:ext cx="7940675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</a:pPr>
            <a:endParaRPr lang="en-US" sz="2000" i="0" dirty="0"/>
          </a:p>
        </p:txBody>
      </p:sp>
      <p:pic>
        <p:nvPicPr>
          <p:cNvPr id="7" name="Picture 6" descr="student-ca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7367" y="2168518"/>
            <a:ext cx="1905000" cy="1905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template-section-gradient.jpg"/>
          <p:cNvPicPr>
            <a:picLocks noChangeAspect="1"/>
          </p:cNvPicPr>
          <p:nvPr/>
        </p:nvPicPr>
        <p:blipFill>
          <a:blip r:embed="rId2" cstate="print">
            <a:lum bright="-33000"/>
          </a:blip>
          <a:stretch>
            <a:fillRect/>
          </a:stretch>
        </p:blipFill>
        <p:spPr>
          <a:xfrm>
            <a:off x="1" y="0"/>
            <a:ext cx="9144000" cy="3421294"/>
          </a:xfrm>
          <a:prstGeom prst="rect">
            <a:avLst/>
          </a:prstGeom>
        </p:spPr>
      </p:pic>
      <p:pic>
        <p:nvPicPr>
          <p:cNvPr id="6" name="Picture 5" descr="cisco-logo-gradi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649" y="4412746"/>
            <a:ext cx="1657457" cy="1089186"/>
          </a:xfrm>
          <a:prstGeom prst="rect">
            <a:avLst/>
          </a:prstGeom>
        </p:spPr>
      </p:pic>
      <p:pic>
        <p:nvPicPr>
          <p:cNvPr id="10" name="Picture 9" descr="CiscoNetAcad_LOGO_revou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0460" y="1217001"/>
            <a:ext cx="3721171" cy="93029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371" y="3035315"/>
            <a:ext cx="682413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 smtClean="0">
                <a:solidFill>
                  <a:srgbClr val="FF0000"/>
                </a:solidFill>
              </a:rPr>
              <a:t>Auxiliary slides follow</a:t>
            </a:r>
          </a:p>
          <a:p>
            <a:endParaRPr lang="en-US" sz="2400" b="0" i="1" dirty="0" smtClean="0">
              <a:solidFill>
                <a:srgbClr val="FF0000"/>
              </a:solidFill>
            </a:endParaRPr>
          </a:p>
          <a:p>
            <a:r>
              <a:rPr lang="en-US" sz="2000" b="0" i="1" dirty="0" smtClean="0">
                <a:solidFill>
                  <a:srgbClr val="FF0000"/>
                </a:solidFill>
              </a:rPr>
              <a:t>&lt; drop any extra slides after this one to keep them close at hand but outside of the main presentation slide area –</a:t>
            </a:r>
          </a:p>
          <a:p>
            <a:r>
              <a:rPr lang="en-US" sz="2000" b="0" i="1" dirty="0" smtClean="0">
                <a:solidFill>
                  <a:srgbClr val="FF0000"/>
                </a:solidFill>
              </a:rPr>
              <a:t>use if time allows and for Q&amp;A &gt;</a:t>
            </a:r>
            <a:endParaRPr lang="en-US" sz="2000" b="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Upgrade Switch IOS using TFTP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5978" y="1512275"/>
            <a:ext cx="4179665" cy="4965700"/>
          </a:xfrm>
        </p:spPr>
        <p:txBody>
          <a:bodyPr>
            <a:normAutofit/>
          </a:bodyPr>
          <a:lstStyle/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Occasional upgrades are needed either for increased functionality or for bug fixes.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 TFTP server is required.  Several free versions are available.  Solar Winds is being used.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</a:rPr>
              <a:t>A working Ethernet connection is required between Switch and TFTP server.</a:t>
            </a:r>
          </a:p>
          <a:p>
            <a:pPr marL="236538" lvl="0" indent="-236538" defTabSz="814388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We will be using 192.168.1.1/24 on TFTP server and 192.168.1.2/24 on Switch vlan1.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06" y="2043113"/>
            <a:ext cx="329998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Starting the Transfer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280" y="2324100"/>
            <a:ext cx="6562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81075" y="1651605"/>
            <a:ext cx="677227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There is ample space for the new IOS, so we’ll leave the old one on the switch for now.</a:t>
            </a:r>
            <a:endParaRPr lang="en-US" dirty="0">
              <a:solidFill>
                <a:srgbClr val="190765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367" y="4412456"/>
            <a:ext cx="6360551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81075" y="3765078"/>
            <a:ext cx="68059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Using a simple syntax, the copy is started:</a:t>
            </a:r>
            <a:endParaRPr lang="en-US" dirty="0">
              <a:solidFill>
                <a:srgbClr val="190765"/>
              </a:solidFill>
            </a:endParaRPr>
          </a:p>
        </p:txBody>
      </p:sp>
      <p:pic>
        <p:nvPicPr>
          <p:cNvPr id="11268" name="Picture 4" descr="C:\Documents and Settings\mkeller\Local Settings\Temporary Internet Files\Content.IE5\OZDX45BZ\MM9003035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487" y="5538787"/>
            <a:ext cx="962025" cy="733425"/>
          </a:xfrm>
          <a:prstGeom prst="rect">
            <a:avLst/>
          </a:prstGeom>
          <a:noFill/>
        </p:spPr>
      </p:pic>
      <p:pic>
        <p:nvPicPr>
          <p:cNvPr id="11270" name="Picture 6" descr="C:\Documents and Settings\mkeller\Local Settings\Temporary Internet Files\Content.IE5\OZDX45BZ\MM9003035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687" y="5538787"/>
            <a:ext cx="962025" cy="733425"/>
          </a:xfrm>
          <a:prstGeom prst="rect">
            <a:avLst/>
          </a:prstGeom>
          <a:noFill/>
        </p:spPr>
      </p:pic>
      <p:pic>
        <p:nvPicPr>
          <p:cNvPr id="11271" name="Picture 7" descr="C:\Documents and Settings\mkeller\Local Settings\Temporary Internet Files\Content.IE5\OZDX45BZ\MM9003035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262" y="5538787"/>
            <a:ext cx="962025" cy="7334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Booting the New IOS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538" y="2176463"/>
            <a:ext cx="6074894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1384715"/>
            <a:ext cx="69056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Now the switch has two different IOS binaries in flash.  Which one will boot?</a:t>
            </a:r>
            <a:endParaRPr lang="en-US" dirty="0">
              <a:solidFill>
                <a:srgbClr val="19076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514725"/>
            <a:ext cx="69056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0765"/>
                </a:solidFill>
              </a:rPr>
              <a:t>By default, the first one listed will boot.  This would cause the old IOS to boot in this case.  We can tell the switch (or router) to boot a particular IOS with a ‘boot system’ command.</a:t>
            </a:r>
            <a:endParaRPr lang="en-US" dirty="0">
              <a:solidFill>
                <a:srgbClr val="190765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983" y="4572000"/>
            <a:ext cx="596444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3789363" y="2611438"/>
            <a:ext cx="792162" cy="931862"/>
          </a:xfrm>
          <a:custGeom>
            <a:avLst/>
            <a:gdLst>
              <a:gd name="connsiteX0" fmla="*/ 39687 w 792162"/>
              <a:gd name="connsiteY0" fmla="*/ 931862 h 931862"/>
              <a:gd name="connsiteX1" fmla="*/ 125412 w 792162"/>
              <a:gd name="connsiteY1" fmla="*/ 150812 h 931862"/>
              <a:gd name="connsiteX2" fmla="*/ 792162 w 792162"/>
              <a:gd name="connsiteY2" fmla="*/ 26987 h 931862"/>
              <a:gd name="connsiteX3" fmla="*/ 792162 w 792162"/>
              <a:gd name="connsiteY3" fmla="*/ 26987 h 93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62" h="931862">
                <a:moveTo>
                  <a:pt x="39687" y="931862"/>
                </a:moveTo>
                <a:cubicBezTo>
                  <a:pt x="19843" y="616743"/>
                  <a:pt x="0" y="301624"/>
                  <a:pt x="125412" y="150812"/>
                </a:cubicBezTo>
                <a:cubicBezTo>
                  <a:pt x="250824" y="0"/>
                  <a:pt x="792162" y="26987"/>
                  <a:pt x="792162" y="26987"/>
                </a:cubicBezTo>
                <a:lnTo>
                  <a:pt x="792162" y="26987"/>
                </a:lnTo>
              </a:path>
            </a:pathLst>
          </a:cu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000875" y="2857500"/>
            <a:ext cx="1216025" cy="2190750"/>
          </a:xfrm>
          <a:custGeom>
            <a:avLst/>
            <a:gdLst>
              <a:gd name="connsiteX0" fmla="*/ 0 w 1216025"/>
              <a:gd name="connsiteY0" fmla="*/ 2124075 h 2190750"/>
              <a:gd name="connsiteX1" fmla="*/ 638175 w 1216025"/>
              <a:gd name="connsiteY1" fmla="*/ 2076450 h 2190750"/>
              <a:gd name="connsiteX2" fmla="*/ 1133475 w 1216025"/>
              <a:gd name="connsiteY2" fmla="*/ 1438275 h 2190750"/>
              <a:gd name="connsiteX3" fmla="*/ 142875 w 1216025"/>
              <a:gd name="connsiteY3" fmla="*/ 0 h 21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025" h="2190750">
                <a:moveTo>
                  <a:pt x="0" y="2124075"/>
                </a:moveTo>
                <a:cubicBezTo>
                  <a:pt x="224631" y="2157412"/>
                  <a:pt x="449263" y="2190750"/>
                  <a:pt x="638175" y="2076450"/>
                </a:cubicBezTo>
                <a:cubicBezTo>
                  <a:pt x="827087" y="1962150"/>
                  <a:pt x="1216025" y="1784350"/>
                  <a:pt x="1133475" y="1438275"/>
                </a:cubicBezTo>
                <a:cubicBezTo>
                  <a:pt x="1050925" y="1092200"/>
                  <a:pt x="596900" y="546100"/>
                  <a:pt x="142875" y="0"/>
                </a:cubicBezTo>
              </a:path>
            </a:pathLst>
          </a:cu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Show version – the New IOS has Loaded!</a:t>
            </a:r>
            <a:endParaRPr lang="en-US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04987"/>
            <a:ext cx="5943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6191251" y="1133475"/>
            <a:ext cx="2787650" cy="2714625"/>
          </a:xfrm>
          <a:custGeom>
            <a:avLst/>
            <a:gdLst>
              <a:gd name="connsiteX0" fmla="*/ 2200275 w 2568575"/>
              <a:gd name="connsiteY0" fmla="*/ 0 h 2714625"/>
              <a:gd name="connsiteX1" fmla="*/ 2247900 w 2568575"/>
              <a:gd name="connsiteY1" fmla="*/ 1628775 h 2714625"/>
              <a:gd name="connsiteX2" fmla="*/ 276225 w 2568575"/>
              <a:gd name="connsiteY2" fmla="*/ 2581275 h 2714625"/>
              <a:gd name="connsiteX3" fmla="*/ 0 w 2568575"/>
              <a:gd name="connsiteY3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2714625">
                <a:moveTo>
                  <a:pt x="2200275" y="0"/>
                </a:moveTo>
                <a:cubicBezTo>
                  <a:pt x="2384425" y="599281"/>
                  <a:pt x="2568575" y="1198563"/>
                  <a:pt x="2247900" y="1628775"/>
                </a:cubicBezTo>
                <a:cubicBezTo>
                  <a:pt x="1927225" y="2058987"/>
                  <a:pt x="276225" y="2581275"/>
                  <a:pt x="276225" y="2581275"/>
                </a:cubicBezTo>
                <a:lnTo>
                  <a:pt x="0" y="2714625"/>
                </a:ln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template-section-grad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73" y="1592495"/>
            <a:ext cx="9154274" cy="3893900"/>
          </a:xfrm>
          <a:prstGeom prst="rect">
            <a:avLst/>
          </a:prstGeom>
        </p:spPr>
      </p:pic>
      <p:sp>
        <p:nvSpPr>
          <p:cNvPr id="13316" name="Rectangle 20"/>
          <p:cNvSpPr>
            <a:spLocks noChangeArrowheads="1"/>
          </p:cNvSpPr>
          <p:nvPr/>
        </p:nvSpPr>
        <p:spPr bwMode="auto">
          <a:xfrm>
            <a:off x="639763" y="3060149"/>
            <a:ext cx="5616575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 eaLnBrk="1" hangingPunct="1">
              <a:lnSpc>
                <a:spcPct val="100000"/>
              </a:lnSpc>
            </a:pPr>
            <a:r>
              <a:rPr lang="en-US" sz="3000" b="0" i="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Missing IOS on Switch</a:t>
            </a:r>
            <a:endParaRPr lang="en-US" sz="3000" b="0" i="0" kern="0" dirty="0" smtClean="0">
              <a:solidFill>
                <a:srgbClr val="FFFFFF"/>
              </a:solidFill>
              <a:latin typeface="CiscoSans" pitchFamily="34" charset="0"/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639763" y="5002213"/>
            <a:ext cx="7940675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</a:pPr>
            <a:endParaRPr lang="en-US" sz="2000" i="0" dirty="0"/>
          </a:p>
        </p:txBody>
      </p:sp>
      <p:pic>
        <p:nvPicPr>
          <p:cNvPr id="6" name="Picture 5" descr="MAD03517-flip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026" y="1903198"/>
            <a:ext cx="2324100" cy="24511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914298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kern="0" spc="0" dirty="0" smtClean="0">
                <a:latin typeface="Arial" pitchFamily="34" charset="0"/>
                <a:cs typeface="Arial" pitchFamily="34" charset="0"/>
              </a:rPr>
              <a:t>The WORST Case – Switch IOS G</a:t>
            </a:r>
            <a:r>
              <a:rPr lang="en-US" sz="3000" kern="0" spc="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kern="0" spc="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800" kern="0" spc="0" dirty="0" smtClean="0">
                <a:latin typeface="Arial" pitchFamily="34" charset="0"/>
                <a:cs typeface="Arial" pitchFamily="34" charset="0"/>
              </a:rPr>
              <a:t>E…</a:t>
            </a:r>
            <a:endParaRPr lang="en-US" sz="1800" kern="0" spc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1824038"/>
            <a:ext cx="5962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2514600" y="1270415"/>
            <a:ext cx="5734050" cy="3253960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47875" y="1270415"/>
            <a:ext cx="6200775" cy="1644235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14600" y="1270415"/>
            <a:ext cx="5734050" cy="2330035"/>
          </a:xfrm>
          <a:prstGeom prst="straightConnector1">
            <a:avLst/>
          </a:prstGeo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5950" y="5153024"/>
            <a:ext cx="44672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Now What???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mkeller\Local Settings\Temporary Internet Files\Content.IE5\6I8LKYYZ\MC9003835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630" y="3509183"/>
            <a:ext cx="922020" cy="20303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_Cisco Sans">
  <a:themeElements>
    <a:clrScheme name="Cisco Reboot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-CiscoSans">
      <a:majorFont>
        <a:latin typeface="CiscoSans ExtraLight"/>
        <a:ea typeface=""/>
        <a:cs typeface=""/>
      </a:majorFont>
      <a:minorFont>
        <a:latin typeface="Cisco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Oct_2006_Cisco White Template</Template>
  <TotalTime>24090</TotalTime>
  <Words>1396</Words>
  <Application>Microsoft Office PowerPoint</Application>
  <PresentationFormat>On-screen Show (4:3)</PresentationFormat>
  <Paragraphs>184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Cisco_Cisco Sans</vt:lpstr>
      <vt:lpstr>PowerPoint Presentation</vt:lpstr>
      <vt:lpstr>PowerPoint Presentation</vt:lpstr>
      <vt:lpstr>Upgrade Switch IOS using TFTP</vt:lpstr>
      <vt:lpstr>Before you Begin the Transfer…</vt:lpstr>
      <vt:lpstr>Starting the Transfer</vt:lpstr>
      <vt:lpstr>Booting the New IOS</vt:lpstr>
      <vt:lpstr>Show version – the New IOS has Loaded!</vt:lpstr>
      <vt:lpstr>PowerPoint Presentation</vt:lpstr>
      <vt:lpstr>The WORST Case – Switch IOS GONE…</vt:lpstr>
      <vt:lpstr>Patience! We can fix it - slowly</vt:lpstr>
      <vt:lpstr>No! Not the Modem – just the Protocol</vt:lpstr>
      <vt:lpstr>Adjust Tera Term to the new Speed</vt:lpstr>
      <vt:lpstr>And Start the Transfer</vt:lpstr>
      <vt:lpstr>A Good Time for a Coffee Break</vt:lpstr>
      <vt:lpstr>Reset the BAUD rate to 9600</vt:lpstr>
      <vt:lpstr>Boot the Switch</vt:lpstr>
      <vt:lpstr>Show Version – Success!</vt:lpstr>
      <vt:lpstr>PowerPoint Presentation</vt:lpstr>
      <vt:lpstr>You have Switch that boots!</vt:lpstr>
      <vt:lpstr>Your switch has an almost naked Flash!!</vt:lpstr>
      <vt:lpstr>Get the TAR file to Extract</vt:lpstr>
      <vt:lpstr>Give your switch an address!</vt:lpstr>
      <vt:lpstr>Give your TFTP server an address!</vt:lpstr>
      <vt:lpstr>Connect to a TFTP server.</vt:lpstr>
      <vt:lpstr>Format Flash! – Oh NO!!!!!</vt:lpstr>
      <vt:lpstr>Your switch has a naked Flash!!</vt:lpstr>
      <vt:lpstr>Extract your new IOS and CMS files!</vt:lpstr>
      <vt:lpstr>Your switch has an IOS and CMS files!</vt:lpstr>
      <vt:lpstr>Almost done!</vt:lpstr>
      <vt:lpstr>Test!</vt:lpstr>
      <vt:lpstr>PowerPoint Presentation</vt:lpstr>
      <vt:lpstr>What Can You do with that USB Port?</vt:lpstr>
      <vt:lpstr>Insert a USB Flash Disk</vt:lpstr>
      <vt:lpstr>The Format will be FAT16</vt:lpstr>
      <vt:lpstr>A Convenient Way to Copy to Your Router</vt:lpstr>
      <vt:lpstr>Booting the Router from a USB Flash Disk</vt:lpstr>
      <vt:lpstr>Upgrading ROM-Monitor</vt:lpstr>
      <vt:lpstr>Booting the Router from USBFlash0:</vt:lpstr>
      <vt:lpstr>The Boot is Successful</vt:lpstr>
      <vt:lpstr>Restoring the IOS to the Router</vt:lpstr>
      <vt:lpstr>PowerPoint Presentation</vt:lpstr>
      <vt:lpstr>PowerPoint Presentation</vt:lpstr>
      <vt:lpstr>PowerPoint Presentation</vt:lpstr>
      <vt:lpstr>Upgrade Switch IOS using TFTP</vt:lpstr>
    </vt:vector>
  </TitlesOfParts>
  <Company>Duarte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Begin: Assign Information Classification</dc:title>
  <dc:subject>Guide for Creating Powerpoint Presentations</dc:subject>
  <dc:creator>Eric Albertson</dc:creator>
  <cp:lastModifiedBy>JMowry</cp:lastModifiedBy>
  <cp:revision>1273</cp:revision>
  <cp:lastPrinted>1999-01-27T00:54:54Z</cp:lastPrinted>
  <dcterms:created xsi:type="dcterms:W3CDTF">2006-10-05T15:52:55Z</dcterms:created>
  <dcterms:modified xsi:type="dcterms:W3CDTF">2012-05-01T00:23:04Z</dcterms:modified>
</cp:coreProperties>
</file>